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7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6784ccd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6784ccd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e6784ccdf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e6784ccdf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e6784ccdf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e6784ccdf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6784ccdf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e6784ccdf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6784ccdf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e6784ccdf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3" cy="5143501"/>
          </a:xfrm>
          <a:prstGeom prst="rect">
            <a:avLst/>
          </a:prstGeom>
          <a:noFill/>
          <a:ln>
            <a:noFill/>
          </a:ln>
        </p:spPr>
      </p:pic>
      <p:sp>
        <p:nvSpPr>
          <p:cNvPr id="55" name="Google Shape;5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lt1"/>
                </a:solidFill>
              </a:rPr>
              <a:t>NFT Vision Hack</a:t>
            </a:r>
            <a:endParaRPr>
              <a:solidFill>
                <a:schemeClr val="lt1"/>
              </a:solidFill>
            </a:endParaRPr>
          </a:p>
        </p:txBody>
      </p:sp>
      <p:sp>
        <p:nvSpPr>
          <p:cNvPr id="56" name="Google Shape;5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solidFill>
                  <a:srgbClr val="4DBFFF"/>
                </a:solidFill>
              </a:rPr>
              <a:t>JUGGERNATUS</a:t>
            </a:r>
            <a:endParaRPr dirty="0">
              <a:solidFill>
                <a:srgbClr val="4DB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xfrm>
            <a:off x="311700" y="400781"/>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rgbClr val="4DBFFF"/>
                </a:solidFill>
                <a:latin typeface="Source Sans Pro"/>
                <a:ea typeface="Source Sans Pro"/>
                <a:cs typeface="Source Sans Pro"/>
                <a:sym typeface="Source Sans Pro"/>
              </a:rPr>
              <a:t>Introduction</a:t>
            </a:r>
            <a:endParaRPr b="1" dirty="0">
              <a:solidFill>
                <a:srgbClr val="4DBFFF"/>
              </a:solidFill>
              <a:latin typeface="Source Sans Pro"/>
              <a:ea typeface="Source Sans Pro"/>
              <a:cs typeface="Source Sans Pro"/>
              <a:sym typeface="Source Sans Pro"/>
            </a:endParaRPr>
          </a:p>
        </p:txBody>
      </p:sp>
      <p:sp>
        <p:nvSpPr>
          <p:cNvPr id="63" name="Google Shape;63;p14"/>
          <p:cNvSpPr txBox="1">
            <a:spLocks noGrp="1"/>
          </p:cNvSpPr>
          <p:nvPr>
            <p:ph type="body" idx="1"/>
          </p:nvPr>
        </p:nvSpPr>
        <p:spPr>
          <a:xfrm>
            <a:off x="311699" y="975497"/>
            <a:ext cx="8640571" cy="34164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buNone/>
            </a:pPr>
            <a:r>
              <a:rPr lang="en" b="1" dirty="0">
                <a:solidFill>
                  <a:schemeClr val="lt1"/>
                </a:solidFill>
                <a:latin typeface="Source Sans Pro"/>
                <a:ea typeface="Source Sans Pro"/>
                <a:cs typeface="Source Sans Pro"/>
                <a:sym typeface="Source Sans Pro"/>
              </a:rPr>
              <a:t>Team Member - Ishan Roy   (Submiting project as an individual)</a:t>
            </a:r>
          </a:p>
          <a:p>
            <a:pPr marL="0" lvl="0" indent="0" algn="l" rtl="0">
              <a:lnSpc>
                <a:spcPct val="120000"/>
              </a:lnSpc>
              <a:spcBef>
                <a:spcPts val="0"/>
              </a:spcBef>
              <a:buNone/>
            </a:pPr>
            <a:endParaRPr lang="en" sz="1200" b="1" dirty="0">
              <a:solidFill>
                <a:schemeClr val="lt1"/>
              </a:solidFill>
              <a:latin typeface="Source Sans Pro"/>
              <a:ea typeface="Source Sans Pro"/>
              <a:cs typeface="Source Sans Pro"/>
              <a:sym typeface="Source Sans Pro"/>
            </a:endParaRPr>
          </a:p>
          <a:p>
            <a:pPr marL="449263" lvl="0" indent="-449263" algn="l" rtl="0">
              <a:lnSpc>
                <a:spcPct val="120000"/>
              </a:lnSpc>
              <a:spcBef>
                <a:spcPts val="0"/>
              </a:spcBef>
              <a:buNone/>
            </a:pPr>
            <a:r>
              <a:rPr lang="en-US" sz="1200" dirty="0">
                <a:solidFill>
                  <a:schemeClr val="lt1"/>
                </a:solidFill>
                <a:latin typeface="Source Sans Pro"/>
                <a:ea typeface="Source Sans Pro"/>
                <a:cs typeface="Source Sans Pro"/>
                <a:sym typeface="Source Sans Pro"/>
              </a:rPr>
              <a:t>•	</a:t>
            </a:r>
            <a:r>
              <a:rPr lang="en-US" sz="1400" dirty="0">
                <a:solidFill>
                  <a:schemeClr val="lt1"/>
                </a:solidFill>
                <a:latin typeface="Source Sans Pro"/>
                <a:ea typeface="Source Sans Pro"/>
                <a:cs typeface="Source Sans Pro"/>
                <a:sym typeface="Source Sans Pro"/>
              </a:rPr>
              <a:t>Blockchain professional with 5 years of experience working on public and private blockchain projects. Overall professional experience is 7 years</a:t>
            </a:r>
          </a:p>
          <a:p>
            <a:pPr marL="0" lvl="0" indent="0" algn="l" defTabSz="449263" rtl="0">
              <a:lnSpc>
                <a:spcPct val="120000"/>
              </a:lnSpc>
              <a:spcBef>
                <a:spcPts val="0"/>
              </a:spcBef>
              <a:buNone/>
            </a:pPr>
            <a:r>
              <a:rPr lang="en-US" sz="1400" dirty="0">
                <a:solidFill>
                  <a:schemeClr val="lt1"/>
                </a:solidFill>
                <a:latin typeface="Source Sans Pro"/>
                <a:ea typeface="Source Sans Pro"/>
                <a:cs typeface="Source Sans Pro"/>
                <a:sym typeface="Source Sans Pro"/>
              </a:rPr>
              <a:t>•	</a:t>
            </a:r>
            <a:r>
              <a:rPr lang="en-US" sz="1400" dirty="0">
                <a:solidFill>
                  <a:schemeClr val="lt1"/>
                </a:solidFill>
                <a:latin typeface="Source Sans Pro"/>
                <a:ea typeface="Source Sans Pro"/>
                <a:sym typeface="Source Sans Pro"/>
              </a:rPr>
              <a:t>Presently, Head, Blockchain, Tamil Nadu e-Governance Agency. </a:t>
            </a:r>
          </a:p>
          <a:p>
            <a:pPr marL="0" lvl="0" indent="0" algn="l" defTabSz="449263" rtl="0">
              <a:lnSpc>
                <a:spcPct val="120000"/>
              </a:lnSpc>
              <a:spcBef>
                <a:spcPts val="0"/>
              </a:spcBef>
              <a:buNone/>
            </a:pPr>
            <a:r>
              <a:rPr lang="en-US" sz="1400" dirty="0">
                <a:solidFill>
                  <a:schemeClr val="lt1"/>
                </a:solidFill>
                <a:latin typeface="Source Sans Pro"/>
                <a:ea typeface="Source Sans Pro"/>
                <a:sym typeface="Source Sans Pro"/>
              </a:rPr>
              <a:t>•	Authored the book, Blockchain Development for Finance Projects, published by </a:t>
            </a:r>
            <a:r>
              <a:rPr lang="en-US" sz="1400" dirty="0" err="1">
                <a:solidFill>
                  <a:schemeClr val="lt1"/>
                </a:solidFill>
                <a:latin typeface="Source Sans Pro"/>
                <a:ea typeface="Source Sans Pro"/>
                <a:sym typeface="Source Sans Pro"/>
              </a:rPr>
              <a:t>Packt</a:t>
            </a:r>
            <a:r>
              <a:rPr lang="en-US" sz="1400" dirty="0">
                <a:solidFill>
                  <a:schemeClr val="lt1"/>
                </a:solidFill>
                <a:latin typeface="Source Sans Pro"/>
                <a:ea typeface="Source Sans Pro"/>
                <a:sym typeface="Source Sans Pro"/>
              </a:rPr>
              <a:t> Publishing.</a:t>
            </a:r>
          </a:p>
          <a:p>
            <a:pPr marL="0" lvl="0" indent="0" algn="l" defTabSz="449263" rtl="0">
              <a:lnSpc>
                <a:spcPct val="120000"/>
              </a:lnSpc>
              <a:spcBef>
                <a:spcPts val="0"/>
              </a:spcBef>
              <a:buNone/>
            </a:pPr>
            <a:r>
              <a:rPr lang="en-US" sz="1400" dirty="0">
                <a:solidFill>
                  <a:schemeClr val="lt1"/>
                </a:solidFill>
                <a:latin typeface="Source Sans Pro"/>
                <a:ea typeface="Source Sans Pro"/>
                <a:sym typeface="Source Sans Pro"/>
              </a:rPr>
              <a:t>•	 Member of the Expert Panel, European Union Blockchain Observatory and Forum (EUBOF)</a:t>
            </a:r>
          </a:p>
          <a:p>
            <a:pPr marL="0" lvl="0" indent="0" algn="l" defTabSz="449263" rtl="0">
              <a:lnSpc>
                <a:spcPct val="120000"/>
              </a:lnSpc>
              <a:spcBef>
                <a:spcPts val="0"/>
              </a:spcBef>
              <a:buNone/>
            </a:pPr>
            <a:r>
              <a:rPr lang="en-US" sz="1400" dirty="0">
                <a:solidFill>
                  <a:schemeClr val="lt1"/>
                </a:solidFill>
                <a:latin typeface="Source Sans Pro"/>
                <a:ea typeface="Source Sans Pro"/>
                <a:sym typeface="Source Sans Pro"/>
              </a:rPr>
              <a:t>•	Areas of expertise in the field of Blockchain - E-governance, Banking and Financial Services sector. </a:t>
            </a:r>
          </a:p>
          <a:p>
            <a:pPr marL="0" lvl="0" indent="0" algn="l" defTabSz="449263" rtl="0">
              <a:lnSpc>
                <a:spcPct val="120000"/>
              </a:lnSpc>
              <a:spcBef>
                <a:spcPts val="0"/>
              </a:spcBef>
              <a:buNone/>
            </a:pPr>
            <a:endParaRPr lang="en-US" sz="1400" dirty="0">
              <a:solidFill>
                <a:schemeClr val="lt1"/>
              </a:solidFill>
              <a:latin typeface="Source Sans Pro"/>
              <a:ea typeface="Source Sans Pro"/>
              <a:sym typeface="Source Sans Pro"/>
            </a:endParaRPr>
          </a:p>
          <a:p>
            <a:pPr marL="0" lvl="0" indent="0" algn="l" defTabSz="449263" rtl="0">
              <a:lnSpc>
                <a:spcPct val="120000"/>
              </a:lnSpc>
              <a:spcBef>
                <a:spcPts val="0"/>
              </a:spcBef>
              <a:buNone/>
            </a:pPr>
            <a:r>
              <a:rPr lang="en-US" sz="1400" dirty="0">
                <a:solidFill>
                  <a:schemeClr val="lt1"/>
                </a:solidFill>
                <a:latin typeface="Source Sans Pro"/>
                <a:ea typeface="Source Sans Pro"/>
                <a:sym typeface="Source Sans Pro"/>
              </a:rPr>
              <a:t>Summary of Crypto projects I've worked on -</a:t>
            </a:r>
          </a:p>
          <a:p>
            <a:pPr marL="0" lvl="0" indent="0" algn="l" defTabSz="449263" rtl="0">
              <a:lnSpc>
                <a:spcPct val="120000"/>
              </a:lnSpc>
              <a:spcBef>
                <a:spcPts val="0"/>
              </a:spcBef>
              <a:buNone/>
            </a:pPr>
            <a:r>
              <a:rPr lang="en-US" sz="1400" dirty="0">
                <a:solidFill>
                  <a:schemeClr val="lt1"/>
                </a:solidFill>
                <a:latin typeface="Source Sans Pro"/>
                <a:ea typeface="Source Sans Pro"/>
                <a:sym typeface="Source Sans Pro"/>
              </a:rPr>
              <a:t>1.	Paybito.com, decentralized cryptocurrency trading exchange</a:t>
            </a:r>
          </a:p>
          <a:p>
            <a:pPr marL="0" lvl="0" indent="0" algn="l" defTabSz="449263" rtl="0">
              <a:lnSpc>
                <a:spcPct val="120000"/>
              </a:lnSpc>
              <a:spcBef>
                <a:spcPts val="0"/>
              </a:spcBef>
              <a:buNone/>
            </a:pPr>
            <a:r>
              <a:rPr lang="en-US" sz="1400" dirty="0">
                <a:solidFill>
                  <a:schemeClr val="lt1"/>
                </a:solidFill>
                <a:latin typeface="Source Sans Pro"/>
                <a:ea typeface="Source Sans Pro"/>
                <a:sym typeface="Source Sans Pro"/>
              </a:rPr>
              <a:t>2.	Designed and implemented Billbitcoins.com - Bitcoin to Fiat merchant payment gateway</a:t>
            </a:r>
          </a:p>
          <a:p>
            <a:pPr marL="0" lvl="0" indent="0" algn="l" defTabSz="449263" rtl="0">
              <a:lnSpc>
                <a:spcPct val="120000"/>
              </a:lnSpc>
              <a:spcBef>
                <a:spcPts val="0"/>
              </a:spcBef>
              <a:buNone/>
            </a:pPr>
            <a:r>
              <a:rPr lang="en-US" sz="1400" dirty="0">
                <a:solidFill>
                  <a:schemeClr val="lt1"/>
                </a:solidFill>
                <a:latin typeface="Source Sans Pro"/>
                <a:ea typeface="Source Sans Pro"/>
                <a:sym typeface="Source Sans Pro"/>
              </a:rPr>
              <a:t>3.         Designed and implemented various public blockchain solutions for clients such as remittance platforms, </a:t>
            </a:r>
            <a:r>
              <a:rPr lang="en-US" sz="1400" dirty="0" err="1">
                <a:solidFill>
                  <a:schemeClr val="lt1"/>
                </a:solidFill>
                <a:latin typeface="Source Sans Pro"/>
                <a:ea typeface="Source Sans Pro"/>
                <a:sym typeface="Source Sans Pro"/>
              </a:rPr>
              <a:t>etc</a:t>
            </a:r>
            <a:endParaRPr lang="en-US" sz="1400" dirty="0">
              <a:solidFill>
                <a:schemeClr val="lt1"/>
              </a:solidFill>
              <a:latin typeface="Source Sans Pro"/>
              <a:ea typeface="Source Sans Pro"/>
              <a:sym typeface="Source Sans Pro"/>
            </a:endParaRPr>
          </a:p>
          <a:p>
            <a:pPr marL="342900" lvl="0" algn="l" defTabSz="449263" rtl="0">
              <a:lnSpc>
                <a:spcPct val="120000"/>
              </a:lnSpc>
              <a:spcBef>
                <a:spcPts val="0"/>
              </a:spcBef>
              <a:buAutoNum type="arabicPeriod" startAt="4"/>
            </a:pPr>
            <a:endParaRPr lang="en-US" sz="1400" dirty="0">
              <a:solidFill>
                <a:schemeClr val="lt1"/>
              </a:solidFill>
              <a:latin typeface="Source Sans Pro"/>
              <a:ea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0"/>
            <a:ext cx="9144003" cy="5143501"/>
          </a:xfrm>
          <a:prstGeom prst="rect">
            <a:avLst/>
          </a:prstGeom>
          <a:noFill/>
          <a:ln>
            <a:noFill/>
          </a:ln>
        </p:spPr>
      </p:pic>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4DBFFF"/>
                </a:solidFill>
                <a:latin typeface="Source Sans Pro"/>
                <a:ea typeface="Source Sans Pro"/>
                <a:cs typeface="Source Sans Pro"/>
                <a:sym typeface="Source Sans Pro"/>
              </a:rPr>
              <a:t>Track of choice</a:t>
            </a:r>
            <a:endParaRPr b="1">
              <a:solidFill>
                <a:srgbClr val="4DBFFF"/>
              </a:solidFill>
              <a:latin typeface="Source Sans Pro"/>
              <a:ea typeface="Source Sans Pro"/>
              <a:cs typeface="Source Sans Pro"/>
              <a:sym typeface="Source Sans Pro"/>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342900" lvl="0" algn="l" rtl="0">
              <a:spcBef>
                <a:spcPts val="0"/>
              </a:spcBef>
              <a:spcAft>
                <a:spcPts val="1200"/>
              </a:spcAft>
              <a:buAutoNum type="arabicPeriod"/>
            </a:pPr>
            <a:r>
              <a:rPr lang="en" dirty="0">
                <a:solidFill>
                  <a:schemeClr val="lt1"/>
                </a:solidFill>
                <a:latin typeface="Source Sans Pro"/>
                <a:ea typeface="Source Sans Pro"/>
                <a:cs typeface="Source Sans Pro"/>
                <a:sym typeface="Source Sans Pro"/>
              </a:rPr>
              <a:t>Build on Rarible Protocol</a:t>
            </a:r>
          </a:p>
          <a:p>
            <a:pPr marL="342900" lvl="0" algn="l" rtl="0">
              <a:spcBef>
                <a:spcPts val="0"/>
              </a:spcBef>
              <a:spcAft>
                <a:spcPts val="1200"/>
              </a:spcAft>
              <a:buAutoNum type="arabicPeriod"/>
            </a:pPr>
            <a:r>
              <a:rPr lang="en" dirty="0">
                <a:solidFill>
                  <a:schemeClr val="lt1"/>
                </a:solidFill>
                <a:latin typeface="Source Sans Pro"/>
                <a:ea typeface="Source Sans Pro"/>
                <a:cs typeface="Source Sans Pro"/>
                <a:sym typeface="Source Sans Pro"/>
              </a:rPr>
              <a:t>Gaming &amp; NFTs</a:t>
            </a:r>
            <a:endParaRPr dirty="0">
              <a:solidFill>
                <a:schemeClr val="lt1"/>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0" y="0"/>
            <a:ext cx="9144003" cy="5143501"/>
          </a:xfrm>
          <a:prstGeom prst="rect">
            <a:avLst/>
          </a:prstGeom>
          <a:noFill/>
          <a:ln>
            <a:noFill/>
          </a:ln>
        </p:spPr>
      </p:pic>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4DBFFF"/>
                </a:solidFill>
                <a:latin typeface="Source Sans Pro"/>
                <a:ea typeface="Source Sans Pro"/>
                <a:cs typeface="Source Sans Pro"/>
                <a:sym typeface="Source Sans Pro"/>
              </a:rPr>
              <a:t>Project</a:t>
            </a:r>
            <a:endParaRPr b="1">
              <a:solidFill>
                <a:srgbClr val="4DBFFF"/>
              </a:solidFill>
              <a:latin typeface="Source Sans Pro"/>
              <a:ea typeface="Source Sans Pro"/>
              <a:cs typeface="Source Sans Pro"/>
              <a:sym typeface="Source Sans Pro"/>
            </a:endParaRPr>
          </a:p>
        </p:txBody>
      </p:sp>
      <p:sp>
        <p:nvSpPr>
          <p:cNvPr id="77" name="Google Shape;77;p16"/>
          <p:cNvSpPr txBox="1">
            <a:spLocks noGrp="1"/>
          </p:cNvSpPr>
          <p:nvPr>
            <p:ph type="body" idx="1"/>
          </p:nvPr>
        </p:nvSpPr>
        <p:spPr>
          <a:xfrm>
            <a:off x="311700" y="1152475"/>
            <a:ext cx="8520600" cy="3699744"/>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dirty="0">
                <a:solidFill>
                  <a:schemeClr val="lt1"/>
                </a:solidFill>
                <a:latin typeface="Source Sans Pro"/>
                <a:ea typeface="Source Sans Pro"/>
                <a:cs typeface="Source Sans Pro"/>
                <a:sym typeface="Source Sans Pro"/>
              </a:rPr>
              <a:t>My submission consisits of two components –</a:t>
            </a:r>
          </a:p>
          <a:p>
            <a:pPr marL="342900" lvl="0" algn="l" rtl="0">
              <a:spcBef>
                <a:spcPts val="0"/>
              </a:spcBef>
              <a:spcAft>
                <a:spcPts val="1200"/>
              </a:spcAft>
              <a:buAutoNum type="arabicPeriod"/>
            </a:pPr>
            <a:r>
              <a:rPr lang="en" b="1" dirty="0">
                <a:solidFill>
                  <a:schemeClr val="lt1"/>
                </a:solidFill>
                <a:latin typeface="Source Sans Pro"/>
                <a:ea typeface="Source Sans Pro"/>
                <a:cs typeface="Source Sans Pro"/>
                <a:sym typeface="Source Sans Pro"/>
              </a:rPr>
              <a:t>Myne D</a:t>
            </a:r>
            <a:r>
              <a:rPr lang="en-IN" b="1" dirty="0">
                <a:solidFill>
                  <a:schemeClr val="lt1"/>
                </a:solidFill>
                <a:latin typeface="Source Sans Pro"/>
                <a:ea typeface="Source Sans Pro"/>
                <a:cs typeface="Source Sans Pro"/>
                <a:sym typeface="Source Sans Pro"/>
              </a:rPr>
              <a:t>a</a:t>
            </a:r>
            <a:r>
              <a:rPr lang="en" b="1" dirty="0">
                <a:solidFill>
                  <a:schemeClr val="lt1"/>
                </a:solidFill>
                <a:latin typeface="Source Sans Pro"/>
                <a:ea typeface="Source Sans Pro"/>
                <a:cs typeface="Source Sans Pro"/>
                <a:sym typeface="Source Sans Pro"/>
              </a:rPr>
              <a:t>pp</a:t>
            </a:r>
            <a:r>
              <a:rPr lang="en" dirty="0">
                <a:solidFill>
                  <a:schemeClr val="lt1"/>
                </a:solidFill>
                <a:latin typeface="Source Sans Pro"/>
                <a:ea typeface="Source Sans Pro"/>
                <a:cs typeface="Source Sans Pro"/>
                <a:sym typeface="Source Sans Pro"/>
              </a:rPr>
              <a:t> – A DApp that allows users to NFTize their Social Media accounts. These can then be traded as tokens. This is implemented on the Rarible protocol and uses the public IPFS file system for anchoring the social media IDs to the RARI NFT token. </a:t>
            </a:r>
          </a:p>
          <a:p>
            <a:pPr marL="342900">
              <a:spcAft>
                <a:spcPts val="1200"/>
              </a:spcAft>
              <a:buFont typeface="Arial"/>
              <a:buAutoNum type="arabicPeriod"/>
            </a:pPr>
            <a:r>
              <a:rPr lang="en" b="1" dirty="0">
                <a:solidFill>
                  <a:schemeClr val="lt1"/>
                </a:solidFill>
                <a:latin typeface="Source Sans Pro"/>
                <a:ea typeface="Source Sans Pro"/>
                <a:cs typeface="Source Sans Pro"/>
                <a:sym typeface="Source Sans Pro"/>
              </a:rPr>
              <a:t>ERC721Nominee</a:t>
            </a:r>
            <a:r>
              <a:rPr lang="en" dirty="0">
                <a:solidFill>
                  <a:schemeClr val="lt1"/>
                </a:solidFill>
                <a:latin typeface="Source Sans Pro"/>
                <a:ea typeface="Source Sans Pro"/>
                <a:cs typeface="Source Sans Pro"/>
                <a:sym typeface="Source Sans Pro"/>
              </a:rPr>
              <a:t> – Adding a ‘Nominee beneficiary’ contract to the rarible protocol. This allows users to nominate an Ethereum account to which their NFT can be transferred in case of death or </a:t>
            </a:r>
            <a:r>
              <a:rPr lang="en-IN" dirty="0">
                <a:solidFill>
                  <a:schemeClr val="lt1"/>
                </a:solidFill>
                <a:latin typeface="Source Sans Pro"/>
                <a:ea typeface="Source Sans Pro"/>
                <a:cs typeface="Source Sans Pro"/>
                <a:sym typeface="Source Sans Pro"/>
              </a:rPr>
              <a:t>incapacitation. This is implemented without modifying the existing methods of the Rarible protocol and thus can be extended to already issued RARI token NFTs. The tokens will issued will continue to be compatible with </a:t>
            </a:r>
            <a:r>
              <a:rPr lang="en-IN" dirty="0" err="1">
                <a:solidFill>
                  <a:schemeClr val="lt1"/>
                </a:solidFill>
                <a:latin typeface="Source Sans Pro"/>
                <a:ea typeface="Source Sans Pro"/>
                <a:cs typeface="Source Sans Pro"/>
                <a:sym typeface="Source Sans Pro"/>
              </a:rPr>
              <a:t>rarible</a:t>
            </a:r>
            <a:r>
              <a:rPr lang="en-IN" dirty="0">
                <a:solidFill>
                  <a:schemeClr val="lt1"/>
                </a:solidFill>
                <a:latin typeface="Source Sans Pro"/>
                <a:ea typeface="Source Sans Pro"/>
                <a:cs typeface="Source Sans Pro"/>
                <a:sym typeface="Source Sans Pro"/>
              </a:rPr>
              <a:t> , </a:t>
            </a:r>
            <a:r>
              <a:rPr lang="en-IN" dirty="0" err="1">
                <a:solidFill>
                  <a:schemeClr val="lt1"/>
                </a:solidFill>
                <a:latin typeface="Source Sans Pro"/>
                <a:ea typeface="Source Sans Pro"/>
                <a:cs typeface="Source Sans Pro"/>
                <a:sym typeface="Source Sans Pro"/>
              </a:rPr>
              <a:t>opensea</a:t>
            </a:r>
            <a:r>
              <a:rPr lang="en-IN" dirty="0">
                <a:solidFill>
                  <a:schemeClr val="lt1"/>
                </a:solidFill>
                <a:latin typeface="Source Sans Pro"/>
                <a:ea typeface="Source Sans Pro"/>
                <a:cs typeface="Source Sans Pro"/>
                <a:sym typeface="Source Sans Pro"/>
              </a:rPr>
              <a:t> and other NFT marketplaces</a:t>
            </a:r>
          </a:p>
          <a:p>
            <a:pPr marL="0" lvl="0" indent="0" algn="l" rtl="0">
              <a:spcBef>
                <a:spcPts val="0"/>
              </a:spcBef>
              <a:spcAft>
                <a:spcPts val="1200"/>
              </a:spcAft>
              <a:buNone/>
            </a:pPr>
            <a:r>
              <a:rPr lang="en" dirty="0">
                <a:solidFill>
                  <a:schemeClr val="lt1"/>
                </a:solidFill>
                <a:latin typeface="Source Sans Pro"/>
                <a:ea typeface="Source Sans Pro"/>
                <a:cs typeface="Source Sans Pro"/>
                <a:sym typeface="Source Sans Pro"/>
              </a:rPr>
              <a:t>        Please refer to the video for a DEMO</a:t>
            </a:r>
          </a:p>
          <a:p>
            <a:pPr marL="265113" lvl="0" indent="0" algn="l" rtl="0">
              <a:spcBef>
                <a:spcPts val="0"/>
              </a:spcBef>
              <a:spcAft>
                <a:spcPts val="1200"/>
              </a:spcAft>
              <a:buNone/>
              <a:tabLst>
                <a:tab pos="88900" algn="l"/>
              </a:tabLst>
            </a:pPr>
            <a:endParaRPr lang="en" dirty="0">
              <a:solidFill>
                <a:schemeClr val="lt1"/>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0" y="0"/>
            <a:ext cx="9144003" cy="5143501"/>
          </a:xfrm>
          <a:prstGeom prst="rect">
            <a:avLst/>
          </a:prstGeom>
          <a:noFill/>
          <a:ln>
            <a:noFill/>
          </a:ln>
        </p:spPr>
      </p:pic>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4DBFFF"/>
                </a:solidFill>
                <a:latin typeface="Source Sans Pro"/>
                <a:ea typeface="Source Sans Pro"/>
                <a:cs typeface="Source Sans Pro"/>
                <a:sym typeface="Source Sans Pro"/>
              </a:rPr>
              <a:t>Technology &amp; Tech Stack</a:t>
            </a:r>
            <a:endParaRPr b="1">
              <a:solidFill>
                <a:srgbClr val="4DBFFF"/>
              </a:solidFill>
              <a:latin typeface="Source Sans Pro"/>
              <a:ea typeface="Source Sans Pro"/>
              <a:cs typeface="Source Sans Pro"/>
              <a:sym typeface="Source Sans Pro"/>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342900" lvl="0" algn="l" rtl="0">
              <a:spcBef>
                <a:spcPts val="0"/>
              </a:spcBef>
              <a:spcAft>
                <a:spcPts val="1200"/>
              </a:spcAft>
              <a:buAutoNum type="arabicPeriod"/>
            </a:pPr>
            <a:r>
              <a:rPr lang="en" b="1" dirty="0">
                <a:solidFill>
                  <a:schemeClr val="lt1"/>
                </a:solidFill>
                <a:latin typeface="Source Sans Pro"/>
                <a:ea typeface="Source Sans Pro"/>
                <a:cs typeface="Source Sans Pro"/>
                <a:sym typeface="Source Sans Pro"/>
              </a:rPr>
              <a:t>Frontend</a:t>
            </a:r>
            <a:r>
              <a:rPr lang="en" dirty="0">
                <a:solidFill>
                  <a:schemeClr val="lt1"/>
                </a:solidFill>
                <a:latin typeface="Source Sans Pro"/>
                <a:ea typeface="Source Sans Pro"/>
                <a:cs typeface="Source Sans Pro"/>
                <a:sym typeface="Source Sans Pro"/>
              </a:rPr>
              <a:t> – ReactJS – For creating the Myne D</a:t>
            </a:r>
            <a:r>
              <a:rPr lang="en-IN" dirty="0">
                <a:solidFill>
                  <a:schemeClr val="lt1"/>
                </a:solidFill>
                <a:latin typeface="Source Sans Pro"/>
                <a:ea typeface="Source Sans Pro"/>
                <a:cs typeface="Source Sans Pro"/>
                <a:sym typeface="Source Sans Pro"/>
              </a:rPr>
              <a:t>a</a:t>
            </a:r>
            <a:r>
              <a:rPr lang="en" dirty="0">
                <a:solidFill>
                  <a:schemeClr val="lt1"/>
                </a:solidFill>
                <a:latin typeface="Source Sans Pro"/>
                <a:ea typeface="Source Sans Pro"/>
                <a:cs typeface="Source Sans Pro"/>
                <a:sym typeface="Source Sans Pro"/>
              </a:rPr>
              <a:t>pp UI for the user</a:t>
            </a:r>
          </a:p>
          <a:p>
            <a:pPr marL="342900" lvl="0" algn="l" rtl="0">
              <a:spcBef>
                <a:spcPts val="0"/>
              </a:spcBef>
              <a:spcAft>
                <a:spcPts val="1200"/>
              </a:spcAft>
              <a:buAutoNum type="arabicPeriod"/>
            </a:pPr>
            <a:r>
              <a:rPr lang="en" b="1" dirty="0">
                <a:solidFill>
                  <a:schemeClr val="lt1"/>
                </a:solidFill>
                <a:latin typeface="Source Sans Pro"/>
                <a:ea typeface="Source Sans Pro"/>
                <a:cs typeface="Source Sans Pro"/>
                <a:sym typeface="Source Sans Pro"/>
              </a:rPr>
              <a:t>Backend services</a:t>
            </a:r>
            <a:r>
              <a:rPr lang="en" dirty="0">
                <a:solidFill>
                  <a:schemeClr val="lt1"/>
                </a:solidFill>
                <a:latin typeface="Source Sans Pro"/>
                <a:ea typeface="Source Sans Pro"/>
                <a:cs typeface="Source Sans Pro"/>
                <a:sym typeface="Source Sans Pro"/>
              </a:rPr>
              <a:t>– Node – For creating the JSON Myne wallet document which represents the ownership of the social media accounts and encrypting sensitive data</a:t>
            </a:r>
          </a:p>
          <a:p>
            <a:pPr marL="342900" lvl="0" algn="l" rtl="0">
              <a:spcBef>
                <a:spcPts val="0"/>
              </a:spcBef>
              <a:spcAft>
                <a:spcPts val="1200"/>
              </a:spcAft>
              <a:buAutoNum type="arabicPeriod"/>
            </a:pPr>
            <a:r>
              <a:rPr lang="en" b="1" dirty="0">
                <a:solidFill>
                  <a:schemeClr val="lt1"/>
                </a:solidFill>
                <a:latin typeface="Source Sans Pro"/>
                <a:ea typeface="Source Sans Pro"/>
                <a:cs typeface="Source Sans Pro"/>
                <a:sym typeface="Source Sans Pro"/>
              </a:rPr>
              <a:t>Blockchain</a:t>
            </a:r>
            <a:r>
              <a:rPr lang="en" dirty="0">
                <a:solidFill>
                  <a:schemeClr val="lt1"/>
                </a:solidFill>
                <a:latin typeface="Source Sans Pro"/>
                <a:ea typeface="Source Sans Pro"/>
                <a:cs typeface="Source Sans Pro"/>
                <a:sym typeface="Source Sans Pro"/>
              </a:rPr>
              <a:t> – Ethereum (Rarible protocol) – For issuing and transfering NFTs</a:t>
            </a:r>
          </a:p>
          <a:p>
            <a:pPr marL="342900" lvl="0" algn="l" rtl="0">
              <a:spcBef>
                <a:spcPts val="0"/>
              </a:spcBef>
              <a:spcAft>
                <a:spcPts val="1200"/>
              </a:spcAft>
              <a:buAutoNum type="arabicPeriod"/>
            </a:pPr>
            <a:r>
              <a:rPr lang="en" b="1" dirty="0">
                <a:solidFill>
                  <a:schemeClr val="lt1"/>
                </a:solidFill>
                <a:latin typeface="Source Sans Pro"/>
                <a:ea typeface="Source Sans Pro"/>
                <a:cs typeface="Source Sans Pro"/>
                <a:sym typeface="Source Sans Pro"/>
              </a:rPr>
              <a:t>Distributed File Storage </a:t>
            </a:r>
            <a:r>
              <a:rPr lang="en" dirty="0">
                <a:solidFill>
                  <a:schemeClr val="lt1"/>
                </a:solidFill>
                <a:latin typeface="Source Sans Pro"/>
                <a:ea typeface="Source Sans Pro"/>
                <a:cs typeface="Source Sans Pro"/>
                <a:sym typeface="Source Sans Pro"/>
              </a:rPr>
              <a:t>– IPFS – For anchoring user’s social media accounts to NFTs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0" y="0"/>
            <a:ext cx="9144003" cy="5143501"/>
          </a:xfrm>
          <a:prstGeom prst="rect">
            <a:avLst/>
          </a:prstGeom>
          <a:noFill/>
          <a:ln>
            <a:noFill/>
          </a:ln>
        </p:spPr>
      </p:pic>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4DBFFF"/>
                </a:solidFill>
                <a:latin typeface="Source Sans Pro"/>
                <a:ea typeface="Source Sans Pro"/>
                <a:cs typeface="Source Sans Pro"/>
                <a:sym typeface="Source Sans Pro"/>
              </a:rPr>
              <a:t>Scalability</a:t>
            </a:r>
            <a:endParaRPr b="1">
              <a:solidFill>
                <a:srgbClr val="4DBFFF"/>
              </a:solidFill>
              <a:latin typeface="Source Sans Pro"/>
              <a:ea typeface="Source Sans Pro"/>
              <a:cs typeface="Source Sans Pro"/>
              <a:sym typeface="Source Sans Pro"/>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dirty="0">
                <a:solidFill>
                  <a:schemeClr val="lt1"/>
                </a:solidFill>
                <a:latin typeface="Source Sans Pro"/>
                <a:ea typeface="Source Sans Pro"/>
                <a:cs typeface="Source Sans Pro"/>
                <a:sym typeface="Source Sans Pro"/>
              </a:rPr>
              <a:t>The technical scalability of the project is same as the existing Rarible protocol.</a:t>
            </a:r>
          </a:p>
          <a:p>
            <a:pPr marL="0" lvl="0" indent="0" algn="l" rtl="0">
              <a:spcBef>
                <a:spcPts val="0"/>
              </a:spcBef>
              <a:spcAft>
                <a:spcPts val="1200"/>
              </a:spcAft>
              <a:buNone/>
            </a:pPr>
            <a:endParaRPr lang="en" dirty="0">
              <a:solidFill>
                <a:schemeClr val="lt1"/>
              </a:solidFill>
              <a:latin typeface="Source Sans Pro"/>
              <a:ea typeface="Source Sans Pro"/>
              <a:cs typeface="Source Sans Pro"/>
              <a:sym typeface="Source Sans Pro"/>
            </a:endParaRPr>
          </a:p>
          <a:p>
            <a:pPr marL="0" lvl="0" indent="0" algn="l" rtl="0">
              <a:spcBef>
                <a:spcPts val="0"/>
              </a:spcBef>
              <a:spcAft>
                <a:spcPts val="1200"/>
              </a:spcAft>
              <a:buNone/>
            </a:pPr>
            <a:r>
              <a:rPr lang="en" dirty="0">
                <a:solidFill>
                  <a:schemeClr val="lt1"/>
                </a:solidFill>
                <a:latin typeface="Source Sans Pro"/>
                <a:ea typeface="Source Sans Pro"/>
                <a:cs typeface="Source Sans Pro"/>
                <a:sym typeface="Source Sans Pro"/>
              </a:rPr>
              <a:t>The adoption is expected to be high since the Metaverse (Virtual world) concept is gaining more and more traction and users are investing in digital assets. The presented solution </a:t>
            </a:r>
          </a:p>
          <a:p>
            <a:pPr marL="0" lvl="0" indent="0" algn="l" rtl="0">
              <a:spcBef>
                <a:spcPts val="0"/>
              </a:spcBef>
              <a:spcAft>
                <a:spcPts val="1200"/>
              </a:spcAft>
              <a:buNone/>
            </a:pPr>
            <a:r>
              <a:rPr lang="en" dirty="0">
                <a:solidFill>
                  <a:schemeClr val="lt1"/>
                </a:solidFill>
                <a:latin typeface="Source Sans Pro"/>
                <a:ea typeface="Source Sans Pro"/>
                <a:cs typeface="Source Sans Pro"/>
                <a:sym typeface="Source Sans Pro"/>
              </a:rPr>
              <a:t> - Can help track ownership of and trade social media IDs as digital assets </a:t>
            </a:r>
          </a:p>
          <a:p>
            <a:pPr marL="0" lvl="0" indent="0" algn="l" rtl="0">
              <a:spcBef>
                <a:spcPts val="0"/>
              </a:spcBef>
              <a:spcAft>
                <a:spcPts val="1200"/>
              </a:spcAft>
              <a:buNone/>
            </a:pPr>
            <a:r>
              <a:rPr lang="en" dirty="0">
                <a:solidFill>
                  <a:schemeClr val="lt1"/>
                </a:solidFill>
                <a:latin typeface="Source Sans Pro"/>
                <a:ea typeface="Source Sans Pro"/>
                <a:cs typeface="Source Sans Pro"/>
                <a:sym typeface="Source Sans Pro"/>
              </a:rPr>
              <a:t> - Provide a smart contract based framework for assigning a nominee beneficiary for digital assets (such as NFTs,social IDs, wallets, etc)</a:t>
            </a:r>
            <a:endParaRPr dirty="0">
              <a:solidFill>
                <a:schemeClr val="lt1"/>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475</Words>
  <Application>Microsoft Office PowerPoint</Application>
  <PresentationFormat>On-screen Show (16:9)</PresentationFormat>
  <Paragraphs>34</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Source Sans Pro</vt:lpstr>
      <vt:lpstr>Simple Light</vt:lpstr>
      <vt:lpstr>NFT Vision Hack</vt:lpstr>
      <vt:lpstr>Introduction</vt:lpstr>
      <vt:lpstr>Track of choice</vt:lpstr>
      <vt:lpstr>Project</vt:lpstr>
      <vt:lpstr>Technology &amp; Tech Stack</vt:lpstr>
      <vt:lpstr>Scalability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NFT Vision Hack</dc:title>
  <dc:creator>Ishan Roy</dc:creator>
  <cp:lastModifiedBy>Ishan Roy</cp:lastModifiedBy>
  <cp:revision>5</cp:revision>
  <dcterms:modified xsi:type="dcterms:W3CDTF">2021-08-30T04:47:32Z</dcterms:modified>
</cp:coreProperties>
</file>